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sldIdLst>
    <p:sldId id="256" r:id="rId2"/>
    <p:sldId id="268" r:id="rId3"/>
    <p:sldId id="265" r:id="rId4"/>
    <p:sldId id="26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29C1AF"/>
    <a:srgbClr val="3CD6C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882" autoAdjust="0"/>
    <p:restoredTop sz="94660"/>
  </p:normalViewPr>
  <p:slideViewPr>
    <p:cSldViewPr>
      <p:cViewPr varScale="1">
        <p:scale>
          <a:sx n="68" d="100"/>
          <a:sy n="68" d="100"/>
        </p:scale>
        <p:origin x="-171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E376BA-610B-48A0-96DF-DA333D32E9C6}" type="datetimeFigureOut">
              <a:rPr lang="en-US" smtClean="0"/>
              <a:pPr/>
              <a:t>1/23/2018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CAA785-EEBD-4BB7-80C8-35816BC18A2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CAA785-EEBD-4BB7-80C8-35816BC18A2E}"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2897129-8892-4527-B9B5-28EADF5A0760}" type="datetime1">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E3246E-4D3B-46EE-9AF0-FB58E9E24676}" type="datetime1">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69A9CD-0126-458A-886B-6FC07AA530CC}" type="datetime1">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558A32-C64F-48FE-9F74-7D1FFF5C519B}" type="datetime1">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7CCAD1-252D-44EF-B951-2C3EF1E1B8D5}" type="datetime1">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3A9ED7-D303-4DD7-9EFB-4DEB198A20E1}" type="datetime1">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EB5655-976F-4B60-BFD7-A21C85921715}" type="datetime1">
              <a:rPr lang="en-US" smtClean="0"/>
              <a:pPr/>
              <a:t>1/23/2018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EFA360-1CC1-4DCF-86A5-1A446DB958B0}" type="datetime1">
              <a:rPr lang="en-US" smtClean="0"/>
              <a:pPr/>
              <a:t>1/23/2018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31B42-CABE-4B2F-90EA-E11C6CD8DA02}" type="datetime1">
              <a:rPr lang="en-US" smtClean="0"/>
              <a:pPr/>
              <a:t>1/23/2018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668E63-69BD-458C-A5A8-C5FC19FB1F0B}" type="datetime1">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29560D-8B6D-4458-A1D3-F697C06A5EBE}" type="datetime1">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120B41-2FE8-497A-8AFC-2BF5483874BC}" type="datetime1">
              <a:rPr lang="en-US" smtClean="0"/>
              <a:pPr/>
              <a:t>1/23/2018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F44E5-9FB8-4181-B433-C93897A9A40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Times New Roman" pitchFamily="18" charset="0"/>
                <a:cs typeface="Times New Roman" pitchFamily="18" charset="0"/>
              </a:rPr>
              <a:t>Robot</a:t>
            </a:r>
            <a:r>
              <a:rPr lang="ro-RO" b="1" dirty="0" smtClean="0">
                <a:latin typeface="Times New Roman" pitchFamily="18" charset="0"/>
                <a:cs typeface="Times New Roman" pitchFamily="18" charset="0"/>
              </a:rPr>
              <a:t>i</a:t>
            </a:r>
            <a:r>
              <a:rPr lang="en-US" b="1" dirty="0" smtClean="0">
                <a:latin typeface="Times New Roman" pitchFamily="18" charset="0"/>
                <a:cs typeface="Times New Roman" pitchFamily="18" charset="0"/>
              </a:rPr>
              <a:t> </a:t>
            </a: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T</a:t>
            </a:r>
            <a:r>
              <a:rPr lang="ro-RO" b="1" dirty="0" smtClean="0">
                <a:latin typeface="Times New Roman" pitchFamily="18" charset="0"/>
                <a:cs typeface="Times New Roman" pitchFamily="18" charset="0"/>
              </a:rPr>
              <a:t>eorie</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u="sng" dirty="0"/>
              <a:t> </a:t>
            </a:r>
            <a:r>
              <a:rPr lang="en-US" u="sng" dirty="0" smtClean="0"/>
              <a:t>L</a:t>
            </a:r>
            <a:r>
              <a:rPr lang="ro-RO" u="sng" dirty="0" smtClean="0"/>
              <a:t>egea lui</a:t>
            </a:r>
            <a:r>
              <a:rPr lang="en-US" u="sng" dirty="0" smtClean="0"/>
              <a:t> Kirchhoff </a:t>
            </a:r>
            <a:endParaRPr lang="en-US" dirty="0">
              <a:solidFill>
                <a:srgbClr val="29C1AF"/>
              </a:solidFill>
            </a:endParaRPr>
          </a:p>
        </p:txBody>
      </p:sp>
      <p:pic>
        <p:nvPicPr>
          <p:cNvPr id="4" name="Picture 3" descr="D:\LALAS\2016.01_ERAMUS+ VR4STEM\Resurse\antet_VR4STEM.pn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143240" y="6000768"/>
            <a:ext cx="3357586" cy="71435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A35AD7C-C0C8-49D2-99AB-79A6B2B1E2F2}"/>
              </a:ext>
            </a:extLst>
          </p:cNvPr>
          <p:cNvSpPr>
            <a:spLocks noGrp="1"/>
          </p:cNvSpPr>
          <p:nvPr>
            <p:ph type="title"/>
          </p:nvPr>
        </p:nvSpPr>
        <p:spPr>
          <a:xfrm>
            <a:off x="500034" y="0"/>
            <a:ext cx="8229600" cy="1143000"/>
          </a:xfrm>
        </p:spPr>
        <p:txBody>
          <a:bodyPr>
            <a:normAutofit fontScale="90000"/>
          </a:bodyPr>
          <a:lstStyle/>
          <a:p>
            <a:r>
              <a:rPr lang="en-US" sz="3600" dirty="0" smtClean="0"/>
              <a:t/>
            </a:r>
            <a:br>
              <a:rPr lang="en-US" sz="3600" dirty="0" smtClean="0"/>
            </a:br>
            <a:r>
              <a:rPr lang="ro-RO" sz="4000" i="1" dirty="0" smtClean="0"/>
              <a:t>Legea lui </a:t>
            </a:r>
            <a:r>
              <a:rPr lang="en-US" sz="4000" i="1" dirty="0" smtClean="0"/>
              <a:t>Kirchhoff</a:t>
            </a:r>
            <a:endParaRPr lang="en-US" sz="4000" i="1" dirty="0"/>
          </a:p>
        </p:txBody>
      </p:sp>
      <p:sp>
        <p:nvSpPr>
          <p:cNvPr id="4" name="Espaço Reservado para Número de Slide 3">
            <a:extLst>
              <a:ext uri="{FF2B5EF4-FFF2-40B4-BE49-F238E27FC236}">
                <a16:creationId xmlns="" xmlns:a16="http://schemas.microsoft.com/office/drawing/2014/main" id="{09C1B513-E48A-4162-822B-9ED76473D6FF}"/>
              </a:ext>
            </a:extLst>
          </p:cNvPr>
          <p:cNvSpPr>
            <a:spLocks noGrp="1"/>
          </p:cNvSpPr>
          <p:nvPr>
            <p:ph type="sldNum" sz="quarter" idx="12"/>
          </p:nvPr>
        </p:nvSpPr>
        <p:spPr/>
        <p:txBody>
          <a:bodyPr/>
          <a:lstStyle/>
          <a:p>
            <a:fld id="{1E1F44E5-9FB8-4181-B433-C93897A9A40A}" type="slidenum">
              <a:rPr lang="en-US" smtClean="0"/>
              <a:pPr/>
              <a:t>2</a:t>
            </a:fld>
            <a:endParaRPr lang="en-US"/>
          </a:p>
        </p:txBody>
      </p:sp>
      <p:sp>
        <p:nvSpPr>
          <p:cNvPr id="5" name="Espaço Reservado para Conteúdo 2">
            <a:extLst>
              <a:ext uri="{FF2B5EF4-FFF2-40B4-BE49-F238E27FC236}">
                <a16:creationId xmlns="" xmlns:a16="http://schemas.microsoft.com/office/drawing/2014/main" id="{17DA8701-F791-4C6E-BA5C-EEECB13AE82B}"/>
              </a:ext>
            </a:extLst>
          </p:cNvPr>
          <p:cNvSpPr txBox="1">
            <a:spLocks/>
          </p:cNvSpPr>
          <p:nvPr/>
        </p:nvSpPr>
        <p:spPr>
          <a:xfrm>
            <a:off x="428596" y="1142984"/>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5000"/>
              </a:lnSpc>
              <a:spcAft>
                <a:spcPts val="1000"/>
              </a:spcAft>
            </a:pPr>
            <a:r>
              <a:rPr lang="vi-VN" sz="2400" dirty="0" smtClean="0"/>
              <a:t>În 1845, un fizician german, Gustav Kirchhoff, a elaborat o pereche sau un set de reguli sau legi care se ocupă de conservarea curentului și a energiei în circuitele electrice</a:t>
            </a:r>
            <a:r>
              <a:rPr lang="en-US" sz="2400" dirty="0" smtClean="0"/>
              <a:t>. </a:t>
            </a:r>
            <a:endParaRPr lang="en-US" sz="2400" dirty="0"/>
          </a:p>
        </p:txBody>
      </p:sp>
      <p:pic>
        <p:nvPicPr>
          <p:cNvPr id="3" name="Picture 2" descr="Resultado de imagem para Gustav Kirchhoff">
            <a:extLst>
              <a:ext uri="{FF2B5EF4-FFF2-40B4-BE49-F238E27FC236}">
                <a16:creationId xmlns="" xmlns:a16="http://schemas.microsoft.com/office/drawing/2014/main" id="{9AB2D8F2-F777-4AE9-B3B5-64E27D6D43C0}"/>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940152" y="2800592"/>
            <a:ext cx="2160240" cy="2152727"/>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tângulo 5">
            <a:extLst>
              <a:ext uri="{FF2B5EF4-FFF2-40B4-BE49-F238E27FC236}">
                <a16:creationId xmlns="" xmlns:a16="http://schemas.microsoft.com/office/drawing/2014/main" id="{02CBF417-5360-4F6E-8939-18C6080F33F0}"/>
              </a:ext>
            </a:extLst>
          </p:cNvPr>
          <p:cNvSpPr/>
          <p:nvPr/>
        </p:nvSpPr>
        <p:spPr>
          <a:xfrm>
            <a:off x="785786" y="2703016"/>
            <a:ext cx="4968552" cy="4154984"/>
          </a:xfrm>
          <a:prstGeom prst="rect">
            <a:avLst/>
          </a:prstGeom>
        </p:spPr>
        <p:txBody>
          <a:bodyPr wrap="square">
            <a:spAutoFit/>
          </a:bodyPr>
          <a:lstStyle/>
          <a:p>
            <a:pPr algn="just"/>
            <a:r>
              <a:rPr lang="vi-VN" sz="2400" dirty="0" smtClean="0"/>
              <a:t>Aceste două reguli sunt cunoscute sub denumirea de: Legile </a:t>
            </a:r>
            <a:r>
              <a:rPr lang="ro-RO" sz="2400" dirty="0" smtClean="0"/>
              <a:t>circuitelor electrice ale lui </a:t>
            </a:r>
            <a:r>
              <a:rPr lang="vi-VN" sz="2400" dirty="0" smtClean="0"/>
              <a:t>Kirchhoff </a:t>
            </a:r>
            <a:r>
              <a:rPr lang="vi-VN" sz="2400" dirty="0" smtClean="0"/>
              <a:t>cu una din legile Kirchhoffs care se referă la curentul care circulă în jurul unui circuit închis, </a:t>
            </a:r>
            <a:r>
              <a:rPr lang="ro-RO" sz="2400" dirty="0" smtClean="0">
                <a:latin typeface="Arial" pitchFamily="34" charset="0"/>
                <a:cs typeface="Arial" pitchFamily="34" charset="0"/>
              </a:rPr>
              <a:t>legea curentului lui </a:t>
            </a:r>
            <a:r>
              <a:rPr lang="vi-VN" sz="2400" dirty="0" smtClean="0"/>
              <a:t>Kirchhoff</a:t>
            </a:r>
            <a:r>
              <a:rPr lang="ro-RO" sz="2400" dirty="0" smtClean="0"/>
              <a:t> </a:t>
            </a:r>
            <a:r>
              <a:rPr lang="vi-VN" sz="2400" dirty="0" smtClean="0"/>
              <a:t>(L</a:t>
            </a:r>
            <a:r>
              <a:rPr lang="ro-RO" sz="2400" dirty="0" smtClean="0"/>
              <a:t>CK</a:t>
            </a:r>
            <a:r>
              <a:rPr lang="vi-VN" sz="2400" dirty="0" smtClean="0"/>
              <a:t>), </a:t>
            </a:r>
            <a:r>
              <a:rPr lang="vi-VN" sz="2400" dirty="0" smtClean="0"/>
              <a:t>în timp ce cealaltă lege se referă la sursele de tensiune prezente într-un circuit închis, </a:t>
            </a:r>
            <a:r>
              <a:rPr lang="vi-VN" sz="2400" dirty="0" smtClean="0"/>
              <a:t>Voltage Legea</a:t>
            </a:r>
            <a:r>
              <a:rPr lang="ro-RO" sz="2400" dirty="0" smtClean="0"/>
              <a:t> </a:t>
            </a:r>
            <a:r>
              <a:rPr lang="ro-RO" sz="2400" dirty="0" smtClean="0">
                <a:latin typeface="Arial" pitchFamily="34" charset="0"/>
                <a:cs typeface="Arial" pitchFamily="34" charset="0"/>
              </a:rPr>
              <a:t>tensiunii lui </a:t>
            </a:r>
            <a:r>
              <a:rPr lang="vi-VN" sz="2400" dirty="0" smtClean="0"/>
              <a:t>Kirchhoffs</a:t>
            </a:r>
            <a:r>
              <a:rPr lang="ro-RO" sz="2400" dirty="0" smtClean="0"/>
              <a:t> </a:t>
            </a:r>
            <a:r>
              <a:rPr lang="vi-VN" sz="2400" dirty="0" smtClean="0"/>
              <a:t>, (L</a:t>
            </a:r>
            <a:r>
              <a:rPr lang="ro-RO" sz="2400" dirty="0" smtClean="0"/>
              <a:t>TK</a:t>
            </a:r>
            <a:r>
              <a:rPr lang="vi-VN" sz="2400" dirty="0" smtClean="0"/>
              <a:t>).</a:t>
            </a:r>
            <a:endParaRPr lang="en-US" sz="2400" dirty="0"/>
          </a:p>
        </p:txBody>
      </p:sp>
    </p:spTree>
    <p:extLst>
      <p:ext uri="{BB962C8B-B14F-4D97-AF65-F5344CB8AC3E}">
        <p14:creationId xmlns="" xmlns:p14="http://schemas.microsoft.com/office/powerpoint/2010/main" val="3675411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07288" cy="1143000"/>
          </a:xfrm>
        </p:spPr>
        <p:txBody>
          <a:bodyPr>
            <a:normAutofit fontScale="90000"/>
          </a:bodyPr>
          <a:lstStyle/>
          <a:p>
            <a:r>
              <a:rPr lang="ro-RO" sz="4000" i="1" dirty="0" smtClean="0"/>
              <a:t>Prima lege a lui </a:t>
            </a:r>
            <a:r>
              <a:rPr lang="en-US" sz="4000" dirty="0" smtClean="0"/>
              <a:t>Kirchhoff</a:t>
            </a:r>
            <a:r>
              <a:rPr lang="ro-RO" sz="4000" i="1" dirty="0" smtClean="0"/>
              <a:t> </a:t>
            </a:r>
            <a:r>
              <a:rPr lang="en-US" sz="4000" i="1" dirty="0" smtClean="0"/>
              <a:t>– </a:t>
            </a:r>
            <a:r>
              <a:rPr lang="ro-RO" sz="4000" i="1" dirty="0" smtClean="0"/>
              <a:t>Legea curentului</a:t>
            </a:r>
            <a:r>
              <a:rPr lang="en-US" sz="4000" i="1" dirty="0" smtClean="0"/>
              <a:t>, (L</a:t>
            </a:r>
            <a:r>
              <a:rPr lang="ro-RO" sz="4000" i="1" dirty="0" smtClean="0"/>
              <a:t>CK</a:t>
            </a:r>
            <a:r>
              <a:rPr lang="en-US" sz="4000" i="1" dirty="0" smtClean="0"/>
              <a:t>)</a:t>
            </a:r>
            <a:endParaRPr lang="en-IN" sz="4000" i="1" dirty="0"/>
          </a:p>
        </p:txBody>
      </p:sp>
      <p:sp>
        <p:nvSpPr>
          <p:cNvPr id="8" name="Espaço Reservado para Conteúdo 2">
            <a:extLst>
              <a:ext uri="{FF2B5EF4-FFF2-40B4-BE49-F238E27FC236}">
                <a16:creationId xmlns="" xmlns:a16="http://schemas.microsoft.com/office/drawing/2014/main" id="{70693C64-2C74-4C3B-8E71-137D69D6DD4A}"/>
              </a:ext>
            </a:extLst>
          </p:cNvPr>
          <p:cNvSpPr txBox="1">
            <a:spLocks/>
          </p:cNvSpPr>
          <p:nvPr/>
        </p:nvSpPr>
        <p:spPr>
          <a:xfrm>
            <a:off x="457200" y="1417638"/>
            <a:ext cx="8229600" cy="430507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15000"/>
              </a:lnSpc>
              <a:spcAft>
                <a:spcPts val="1000"/>
              </a:spcAft>
              <a:buNone/>
            </a:pPr>
            <a:r>
              <a:rPr lang="ro-RO" sz="2600" dirty="0" smtClean="0"/>
              <a:t>Legea curentului lui</a:t>
            </a:r>
            <a:r>
              <a:rPr lang="vi-VN" sz="2600" dirty="0" smtClean="0"/>
              <a:t> </a:t>
            </a:r>
            <a:r>
              <a:rPr lang="vi-VN" sz="2600" dirty="0" smtClean="0"/>
              <a:t>Kirchhoff</a:t>
            </a:r>
            <a:r>
              <a:rPr lang="ro-RO" sz="2600" dirty="0" smtClean="0"/>
              <a:t> </a:t>
            </a:r>
            <a:r>
              <a:rPr lang="vi-VN" sz="2600" dirty="0" smtClean="0"/>
              <a:t>sau </a:t>
            </a:r>
            <a:r>
              <a:rPr lang="ro-RO" sz="2600" dirty="0" smtClean="0"/>
              <a:t>LCK</a:t>
            </a:r>
            <a:r>
              <a:rPr lang="vi-VN" sz="2600" dirty="0" smtClean="0"/>
              <a:t> </a:t>
            </a:r>
            <a:r>
              <a:rPr lang="vi-VN" sz="2600" dirty="0" smtClean="0"/>
              <a:t>afirmă că "curentul total sau încărcarea care intră în joncțiune sau nod este exact egală cu sarcina care părăsește nodul, deoarece nu are alt loc de parcurs </a:t>
            </a:r>
            <a:r>
              <a:rPr lang="vi-VN" sz="2600" dirty="0" smtClean="0"/>
              <a:t>dec</a:t>
            </a:r>
            <a:r>
              <a:rPr lang="ro-RO" sz="2600" dirty="0" smtClean="0">
                <a:latin typeface="Arial" pitchFamily="34" charset="0"/>
                <a:cs typeface="Arial" pitchFamily="34" charset="0"/>
              </a:rPr>
              <a:t>a</a:t>
            </a:r>
            <a:r>
              <a:rPr lang="vi-VN" sz="2600" dirty="0" smtClean="0"/>
              <a:t>t </a:t>
            </a:r>
            <a:r>
              <a:rPr lang="ro-RO" sz="2600" dirty="0" smtClean="0">
                <a:cs typeface="Arial" pitchFamily="34" charset="0"/>
              </a:rPr>
              <a:t>cu exceptia parasirii</a:t>
            </a:r>
            <a:r>
              <a:rPr lang="vi-VN" sz="2600" dirty="0" smtClean="0">
                <a:cs typeface="Arial" pitchFamily="34" charset="0"/>
              </a:rPr>
              <a:t>, </a:t>
            </a:r>
            <a:r>
              <a:rPr lang="vi-VN" sz="2600" dirty="0" smtClean="0">
                <a:cs typeface="Arial" pitchFamily="34" charset="0"/>
              </a:rPr>
              <a:t>deoarece nu se pierde nici o </a:t>
            </a:r>
            <a:r>
              <a:rPr lang="ro-RO" sz="2600" dirty="0" smtClean="0">
                <a:cs typeface="Arial" pitchFamily="34" charset="0"/>
              </a:rPr>
              <a:t>sarcina </a:t>
            </a:r>
            <a:r>
              <a:rPr lang="vi-VN" sz="2600" dirty="0" smtClean="0">
                <a:cs typeface="Arial" pitchFamily="34" charset="0"/>
              </a:rPr>
              <a:t>în nod</a:t>
            </a:r>
            <a:r>
              <a:rPr lang="vi-VN" sz="2600" dirty="0" smtClean="0"/>
              <a:t>"</a:t>
            </a:r>
            <a:r>
              <a:rPr lang="en-US" sz="2600" dirty="0" smtClean="0"/>
              <a:t>.</a:t>
            </a:r>
            <a:endParaRPr lang="en-US" sz="2600" dirty="0"/>
          </a:p>
          <a:p>
            <a:pPr marL="0" indent="0" algn="just">
              <a:lnSpc>
                <a:spcPct val="115000"/>
              </a:lnSpc>
              <a:spcAft>
                <a:spcPts val="1000"/>
              </a:spcAft>
              <a:buNone/>
            </a:pPr>
            <a:endParaRPr lang="en-US" sz="2600" dirty="0"/>
          </a:p>
        </p:txBody>
      </p:sp>
      <p:pic>
        <p:nvPicPr>
          <p:cNvPr id="2050" name="Picture 2" descr="https://upload.wikimedia.org/wikipedia/commons/thumb/4/46/KCL_-_Kirchhoff%27s_circuit_laws.svg/220px-KCL_-_Kirchhoff%27s_circuit_laws.svg.png">
            <a:extLst>
              <a:ext uri="{FF2B5EF4-FFF2-40B4-BE49-F238E27FC236}">
                <a16:creationId xmlns="" xmlns:a16="http://schemas.microsoft.com/office/drawing/2014/main" id="{3A22A935-BD34-4DF6-A065-D5C63015B6F2}"/>
              </a:ext>
            </a:extLst>
          </p:cNvPr>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259632" y="3573016"/>
            <a:ext cx="2808312" cy="2731722"/>
          </a:xfrm>
          <a:prstGeom prst="rect">
            <a:avLst/>
          </a:prstGeom>
          <a:noFill/>
          <a:extLst>
            <a:ext uri="{909E8E84-426E-40DD-AFC4-6F175D3DCCD1}">
              <a14:hiddenFill xmlns="" xmlns:a14="http://schemas.microsoft.com/office/drawing/2010/main">
                <a:solidFill>
                  <a:srgbClr val="FFFFFF"/>
                </a:solidFill>
              </a14:hiddenFill>
            </a:ext>
          </a:extLst>
        </p:spPr>
      </p:pic>
      <p:sp>
        <p:nvSpPr>
          <p:cNvPr id="3" name="Retângulo 2">
            <a:extLst>
              <a:ext uri="{FF2B5EF4-FFF2-40B4-BE49-F238E27FC236}">
                <a16:creationId xmlns="" xmlns:a16="http://schemas.microsoft.com/office/drawing/2014/main" id="{D0C575C2-5E57-4103-BA0A-0636C21053D1}"/>
              </a:ext>
            </a:extLst>
          </p:cNvPr>
          <p:cNvSpPr/>
          <p:nvPr/>
        </p:nvSpPr>
        <p:spPr>
          <a:xfrm>
            <a:off x="4714876" y="4000504"/>
            <a:ext cx="3528392" cy="2492990"/>
          </a:xfrm>
          <a:prstGeom prst="rect">
            <a:avLst/>
          </a:prstGeom>
        </p:spPr>
        <p:txBody>
          <a:bodyPr wrap="square">
            <a:spAutoFit/>
          </a:bodyPr>
          <a:lstStyle/>
          <a:p>
            <a:r>
              <a:rPr lang="vi-VN" sz="2600" dirty="0" smtClean="0"/>
              <a:t>Curentul care intră în orice joncțiune este egal cu curentul care părăsește acea joncțiune</a:t>
            </a:r>
            <a:r>
              <a:rPr lang="en-US" sz="2600" dirty="0" smtClean="0"/>
              <a:t>.</a:t>
            </a:r>
            <a:r>
              <a:rPr lang="en-US" sz="2600" dirty="0"/>
              <a:t> </a:t>
            </a:r>
            <a:endParaRPr lang="ro-RO" sz="2600" dirty="0" smtClean="0"/>
          </a:p>
          <a:p>
            <a:r>
              <a:rPr lang="en-US" sz="2600" dirty="0" smtClean="0"/>
              <a:t>i2</a:t>
            </a:r>
            <a:r>
              <a:rPr lang="en-US" sz="2600" dirty="0"/>
              <a:t> + i3 = i1 + i4</a:t>
            </a:r>
          </a:p>
        </p:txBody>
      </p:sp>
    </p:spTree>
    <p:extLst>
      <p:ext uri="{BB962C8B-B14F-4D97-AF65-F5344CB8AC3E}">
        <p14:creationId xmlns="" xmlns:p14="http://schemas.microsoft.com/office/powerpoint/2010/main" val="139961747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p14:dur="0" advClick="0" advTm="100"/>
    </mc:Choice>
    <mc:Fallback>
      <p:transition advClick="0" advTm="1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42852"/>
            <a:ext cx="9036496" cy="1143000"/>
          </a:xfrm>
        </p:spPr>
        <p:txBody>
          <a:bodyPr>
            <a:normAutofit fontScale="90000"/>
          </a:bodyPr>
          <a:lstStyle/>
          <a:p>
            <a:r>
              <a:rPr lang="ro-RO" sz="4000" i="1" dirty="0" smtClean="0"/>
              <a:t>A doua lege a lui</a:t>
            </a:r>
            <a:r>
              <a:rPr lang="en-US" sz="4000" i="1" dirty="0" smtClean="0"/>
              <a:t> </a:t>
            </a:r>
            <a:r>
              <a:rPr lang="en-US" sz="4000" i="1" dirty="0" smtClean="0"/>
              <a:t>Kirchhoff</a:t>
            </a:r>
            <a:r>
              <a:rPr lang="ro-RO" sz="4000" i="1" dirty="0" smtClean="0"/>
              <a:t> </a:t>
            </a:r>
            <a:r>
              <a:rPr lang="en-US" sz="4000" i="1" dirty="0" smtClean="0"/>
              <a:t>– </a:t>
            </a:r>
            <a:r>
              <a:rPr lang="ro-RO" sz="4000" i="1" dirty="0" smtClean="0"/>
              <a:t>Legea tensiunii </a:t>
            </a:r>
            <a:r>
              <a:rPr lang="en-US" sz="4000" i="1" dirty="0" smtClean="0"/>
              <a:t>, (</a:t>
            </a:r>
            <a:r>
              <a:rPr lang="ro-RO" sz="4000" i="1" dirty="0" smtClean="0"/>
              <a:t>LTK</a:t>
            </a:r>
            <a:r>
              <a:rPr lang="en-US" sz="4000" i="1" dirty="0" smtClean="0"/>
              <a:t>)</a:t>
            </a:r>
            <a:endParaRPr lang="en-IN" sz="4000" i="1" dirty="0"/>
          </a:p>
        </p:txBody>
      </p:sp>
      <p:sp>
        <p:nvSpPr>
          <p:cNvPr id="8" name="Espaço Reservado para Conteúdo 2">
            <a:extLst>
              <a:ext uri="{FF2B5EF4-FFF2-40B4-BE49-F238E27FC236}">
                <a16:creationId xmlns="" xmlns:a16="http://schemas.microsoft.com/office/drawing/2014/main" id="{70693C64-2C74-4C3B-8E71-137D69D6DD4A}"/>
              </a:ext>
            </a:extLst>
          </p:cNvPr>
          <p:cNvSpPr txBox="1">
            <a:spLocks/>
          </p:cNvSpPr>
          <p:nvPr/>
        </p:nvSpPr>
        <p:spPr>
          <a:xfrm>
            <a:off x="428596" y="1071546"/>
            <a:ext cx="8229600" cy="430507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15000"/>
              </a:lnSpc>
              <a:spcAft>
                <a:spcPts val="1000"/>
              </a:spcAft>
              <a:buNone/>
            </a:pPr>
            <a:r>
              <a:rPr lang="ro-RO" sz="2600" dirty="0" smtClean="0">
                <a:cs typeface="Arial" pitchFamily="34" charset="0"/>
              </a:rPr>
              <a:t>Legea tensiunii a lui </a:t>
            </a:r>
            <a:r>
              <a:rPr lang="vi-VN" sz="2600" dirty="0" smtClean="0">
                <a:cs typeface="Arial" pitchFamily="34" charset="0"/>
              </a:rPr>
              <a:t>Kirchhoffs </a:t>
            </a:r>
            <a:r>
              <a:rPr lang="vi-VN" sz="2600" dirty="0" smtClean="0"/>
              <a:t>sau </a:t>
            </a:r>
            <a:r>
              <a:rPr lang="vi-VN" sz="2600" dirty="0" smtClean="0">
                <a:cs typeface="Calibri" pitchFamily="34" charset="0"/>
              </a:rPr>
              <a:t>L</a:t>
            </a:r>
            <a:r>
              <a:rPr lang="ro-RO" sz="2600" dirty="0" smtClean="0">
                <a:cs typeface="Calibri" pitchFamily="34" charset="0"/>
              </a:rPr>
              <a:t>TK</a:t>
            </a:r>
            <a:r>
              <a:rPr lang="vi-VN" sz="2600" dirty="0" smtClean="0"/>
              <a:t>, </a:t>
            </a:r>
            <a:r>
              <a:rPr lang="vi-VN" sz="2600" dirty="0" smtClean="0"/>
              <a:t>afirmă că "în orice rețea cu buclă închisă, tensiunea totală din jurul buclei este egală cu suma tuturor căderilor de tensiune din aceeași buclă", care este de asemenea egală cu zero. Cu alte cuvinte, suma algebrică a tuturor tensiunilor din bucla trebuie să fie egală cu zero. Această idee de către Kirchhoff este cunoscută sub numele de Conservarea energiei</a:t>
            </a:r>
            <a:r>
              <a:rPr lang="en-US" sz="2600" dirty="0" smtClean="0"/>
              <a:t>.</a:t>
            </a:r>
            <a:endParaRPr lang="en-US" sz="2600" dirty="0"/>
          </a:p>
          <a:p>
            <a:pPr marL="0" indent="0" algn="just">
              <a:lnSpc>
                <a:spcPct val="115000"/>
              </a:lnSpc>
              <a:spcAft>
                <a:spcPts val="1000"/>
              </a:spcAft>
              <a:buNone/>
            </a:pPr>
            <a:endParaRPr lang="en-US" sz="2600" dirty="0"/>
          </a:p>
        </p:txBody>
      </p:sp>
      <p:sp>
        <p:nvSpPr>
          <p:cNvPr id="4" name="AutoShape 2" descr="Resultado de imagem para Kirchhoffs Voltage Law">
            <a:extLst>
              <a:ext uri="{FF2B5EF4-FFF2-40B4-BE49-F238E27FC236}">
                <a16:creationId xmlns="" xmlns:a16="http://schemas.microsoft.com/office/drawing/2014/main" id="{DC2B6642-4FDC-47BC-BFEF-5EDA7268CE20}"/>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 name="Imagem 8">
            <a:extLst>
              <a:ext uri="{FF2B5EF4-FFF2-40B4-BE49-F238E27FC236}">
                <a16:creationId xmlns="" xmlns:a16="http://schemas.microsoft.com/office/drawing/2014/main" id="{A452E2CA-D402-4231-B49B-C21F61D27AF5}"/>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4143372" y="4761865"/>
            <a:ext cx="4464496" cy="2096135"/>
          </a:xfrm>
          <a:prstGeom prst="rect">
            <a:avLst/>
          </a:prstGeom>
        </p:spPr>
      </p:pic>
    </p:spTree>
    <p:extLst>
      <p:ext uri="{BB962C8B-B14F-4D97-AF65-F5344CB8AC3E}">
        <p14:creationId xmlns="" xmlns:p14="http://schemas.microsoft.com/office/powerpoint/2010/main" val="1717396099"/>
      </p:ext>
    </p:extLst>
  </p:cSld>
  <p:clrMapOvr>
    <a:masterClrMapping/>
  </p:clrMapOvr>
  <mc:AlternateContent xmlns:mc="http://schemas.openxmlformats.org/markup-compatibility/2006">
    <mc:Choice xmlns="" xmlns:p14="http://schemas.microsoft.com/office/powerpoint/2010/main" Requires="p14">
      <p:transition p14:dur="0" advClick="0" advTm="100"/>
    </mc:Choice>
    <mc:Fallback>
      <p:transition advClick="0" advTm="10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1156</TotalTime>
  <Words>282</Words>
  <Application>Microsoft Office PowerPoint</Application>
  <PresentationFormat>On-screen Show (4:3)</PresentationFormat>
  <Paragraphs>13</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Roboti – Teorie</vt:lpstr>
      <vt:lpstr> Legea lui Kirchhoff</vt:lpstr>
      <vt:lpstr>Prima lege a lui Kirchhoff – Legea curentului, (LCK)</vt:lpstr>
      <vt:lpstr>A doua lege a lui Kirchhoff – Legea tensiunii , (LTK)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Gamification</dc:title>
  <dc:creator>covan</dc:creator>
  <cp:lastModifiedBy>Serban</cp:lastModifiedBy>
  <cp:revision>112</cp:revision>
  <dcterms:created xsi:type="dcterms:W3CDTF">2017-03-08T21:43:37Z</dcterms:created>
  <dcterms:modified xsi:type="dcterms:W3CDTF">2018-01-23T19:20:21Z</dcterms:modified>
</cp:coreProperties>
</file>